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7519" r:id="rId6"/>
    <p:sldMasterId id="2147487582" r:id="rId7"/>
  </p:sldMasterIdLst>
  <p:notesMasterIdLst>
    <p:notesMasterId r:id="rId37"/>
  </p:notesMasterIdLst>
  <p:handoutMasterIdLst>
    <p:handoutMasterId r:id="rId38"/>
  </p:handoutMasterIdLst>
  <p:sldIdLst>
    <p:sldId id="261" r:id="rId8"/>
    <p:sldId id="460" r:id="rId9"/>
    <p:sldId id="461" r:id="rId10"/>
    <p:sldId id="462" r:id="rId11"/>
    <p:sldId id="463" r:id="rId12"/>
    <p:sldId id="482" r:id="rId13"/>
    <p:sldId id="473" r:id="rId14"/>
    <p:sldId id="474" r:id="rId15"/>
    <p:sldId id="475" r:id="rId16"/>
    <p:sldId id="324" r:id="rId17"/>
    <p:sldId id="483" r:id="rId18"/>
    <p:sldId id="361" r:id="rId19"/>
    <p:sldId id="487" r:id="rId20"/>
    <p:sldId id="488" r:id="rId21"/>
    <p:sldId id="486" r:id="rId22"/>
    <p:sldId id="450" r:id="rId23"/>
    <p:sldId id="316" r:id="rId24"/>
    <p:sldId id="480" r:id="rId25"/>
    <p:sldId id="431" r:id="rId26"/>
    <p:sldId id="479" r:id="rId27"/>
    <p:sldId id="490" r:id="rId28"/>
    <p:sldId id="393" r:id="rId29"/>
    <p:sldId id="304" r:id="rId30"/>
    <p:sldId id="481" r:id="rId31"/>
    <p:sldId id="421" r:id="rId32"/>
    <p:sldId id="489" r:id="rId33"/>
    <p:sldId id="433" r:id="rId34"/>
    <p:sldId id="439" r:id="rId35"/>
    <p:sldId id="358" r:id="rId36"/>
  </p:sldIdLst>
  <p:sldSz cx="9144000" cy="6858000" type="screen4x3"/>
  <p:notesSz cx="6858000" cy="9926638"/>
  <p:custShowLst>
    <p:custShow name="Custom Show 1" id="0">
      <p:sldLst>
        <p:sld r:id="rId11"/>
        <p:sld r:id="rId12"/>
        <p:sld r:id="rId9"/>
        <p:sld r:id="rId10"/>
      </p:sldLst>
    </p:custShow>
    <p:custShow name="Custom Show 2" id="1">
      <p:sldLst>
        <p:sld r:id="rId8"/>
        <p:sld r:id="rId17"/>
        <p:sld r:id="rId19"/>
        <p:sld r:id="rId23"/>
        <p:sld r:id="rId24"/>
        <p:sld r:id="rId26"/>
        <p:sld r:id="rId29"/>
        <p:sld r:id="rId30"/>
        <p:sld r:id="rId32"/>
        <p:sld r:id="rId34"/>
        <p:sld r:id="rId35"/>
      </p:sldLst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62A"/>
    <a:srgbClr val="96A519"/>
    <a:srgbClr val="3996A5"/>
    <a:srgbClr val="97BF0D"/>
    <a:srgbClr val="75195B"/>
    <a:srgbClr val="EE8032"/>
    <a:srgbClr val="EE7D32"/>
    <a:srgbClr val="3E7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15" autoAdjust="0"/>
    <p:restoredTop sz="84225" autoAdjust="0"/>
  </p:normalViewPr>
  <p:slideViewPr>
    <p:cSldViewPr>
      <p:cViewPr>
        <p:scale>
          <a:sx n="64" d="100"/>
          <a:sy n="64" d="100"/>
        </p:scale>
        <p:origin x="-12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920"/>
    </p:cViewPr>
  </p:sorterViewPr>
  <p:notesViewPr>
    <p:cSldViewPr>
      <p:cViewPr varScale="1">
        <p:scale>
          <a:sx n="62" d="100"/>
          <a:sy n="62" d="100"/>
        </p:scale>
        <p:origin x="-3264" y="-106"/>
      </p:cViewPr>
      <p:guideLst>
        <p:guide orient="horz" pos="3127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121" y="2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7455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121" y="9427455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4DFC08-3B52-475E-8518-16F07661C9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9156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121" y="2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883" y="4716106"/>
            <a:ext cx="5487039" cy="4465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7455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121" y="9427455"/>
            <a:ext cx="2972279" cy="4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2" tIns="45929" rIns="91852" bIns="4592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1E715C5-16F2-4CE2-A1D6-E8017D91D3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04119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944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754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8460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8288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Will </a:t>
            </a:r>
            <a:r>
              <a:rPr lang="sv-SE" dirty="0" err="1" smtClean="0"/>
              <a:t>refer</a:t>
            </a:r>
            <a:r>
              <a:rPr lang="sv-SE" dirty="0" smtClean="0"/>
              <a:t> to the nr of hens later,</a:t>
            </a:r>
            <a:r>
              <a:rPr lang="sv-SE" baseline="0" dirty="0" smtClean="0"/>
              <a:t> putting </a:t>
            </a:r>
            <a:r>
              <a:rPr lang="sv-SE" baseline="0" dirty="0" err="1" smtClean="0"/>
              <a:t>this</a:t>
            </a:r>
            <a:r>
              <a:rPr lang="sv-SE" baseline="0" dirty="0" smtClean="0"/>
              <a:t> as a </a:t>
            </a:r>
            <a:r>
              <a:rPr lang="sv-SE" baseline="0" dirty="0" err="1" smtClean="0"/>
              <a:t>reminder</a:t>
            </a:r>
            <a:r>
              <a:rPr lang="sv-SE" baseline="0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0603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6099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7296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8219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5887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817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2249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4295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2149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0820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9529" indent="-2814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1896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927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366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398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2428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0457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8489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6CF243-0008-475B-B52C-C539AD498D7D}" type="slidenum">
              <a:rPr lang="en-GB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9529" indent="-2814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1896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927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366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398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2428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0457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8489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9CF230-B5E2-40BE-98B1-71C4F2102012}" type="slidenum">
              <a:rPr lang="en-GB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272248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522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41531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1364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1488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9529" indent="-2814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1896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927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366" indent="-22424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398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2428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0457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8489" indent="-22424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9CF230-B5E2-40BE-98B1-71C4F2102012}" type="slidenum">
              <a:rPr lang="en-GB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4807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	Export Import </a:t>
            </a:r>
            <a:r>
              <a:rPr lang="sv-SE" dirty="0" err="1" smtClean="0"/>
              <a:t>Quote</a:t>
            </a:r>
            <a:endParaRPr lang="sv-SE" dirty="0" smtClean="0"/>
          </a:p>
          <a:p>
            <a:r>
              <a:rPr lang="sv-SE" dirty="0" smtClean="0"/>
              <a:t>2016 	246       17	14.5</a:t>
            </a:r>
          </a:p>
          <a:p>
            <a:r>
              <a:rPr lang="sv-SE" dirty="0" smtClean="0"/>
              <a:t>2017	210       22	9.5</a:t>
            </a:r>
          </a:p>
          <a:p>
            <a:r>
              <a:rPr lang="sv-SE" dirty="0" smtClean="0"/>
              <a:t>2018	158</a:t>
            </a:r>
            <a:r>
              <a:rPr lang="sv-SE" baseline="0" dirty="0" smtClean="0"/>
              <a:t>       22	7.2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9849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  <a:p>
            <a:r>
              <a:rPr lang="sv-SE" smtClean="0"/>
              <a:t>	</a:t>
            </a:r>
            <a:endParaRPr lang="en-US" alt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9642" indent="-2873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4159" indent="-22954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6465" indent="-22954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78769" indent="-22954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41075" indent="-22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03381" indent="-22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65686" indent="-22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27992" indent="-22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F4ABCF-7EEC-4843-9063-2DE7E4A6EF81}" type="slidenum">
              <a:rPr lang="en-GB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4735440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2948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C2BC340-4346-4B2D-9A3A-4D31DBDA56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734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02199-558C-4697-9C0E-F5D48E4D1C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002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6BECC-D5C4-44BF-BDE3-F0572778E9A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85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AC076-C21F-49F8-8A5B-76D99CE2E8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213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D06D5-DE8B-48BE-8717-E3D18AF2A5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47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2ED0B-8697-4945-B6B2-246B6EF4A9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079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DD3E9-57E3-4673-9E1B-C777525D44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474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5A4B-6638-4307-8CE3-B6C5FEA884B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837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3D5C5-E694-429E-B536-DAF03AB96EC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701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9C504-B421-49ED-8873-89A2824010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0350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01CCA-B23C-4243-BD15-1114CBFB27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6683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688CEA-9EFF-42D0-A213-70F633541C4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4275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B6A0B-8DED-4346-8024-F3507E61B5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9418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C4764-4837-4EFC-AE19-80A0BF4A80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5444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AFC83-E46C-4FC1-B553-2FBA470FD9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1711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2460A-4950-4A60-8445-479A819913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9351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BE04D-7774-4150-89A8-B9BB071564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8451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2572D-9DFC-4714-96BE-F6F778A4B4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3875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FF9CA-09BC-4564-8487-6B91461B43C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9878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7D631-0D7D-4808-9AE3-AFFAFBF061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1152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90C32-92D3-404C-82B4-EA7FF9AC74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6247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C0D9C-E798-49B8-8246-16F44B6311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8702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83DF84E-2C6C-421B-9588-A39C2FAA67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3624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41EBA-116E-4521-904E-F828479F95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93398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1DE4A-993D-4784-958C-C9F71DCE220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47862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ACB7B-FE5D-4CDE-AA6D-9C7B962844A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6213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2127D-F44B-4250-96AC-43F16032CD2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57387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1DC40-4E34-444E-9251-431EEC092B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53439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6C6B9-9CC0-45EF-AB36-8D5B2A89376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4623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68193-1F3A-4B9D-B258-5753DCC4618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19240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1C786-56B9-426B-AA26-F58364285C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9992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04279-4D64-4788-BC21-B7C709EC859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9321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FB346-90D3-47E5-84F4-76B8238E40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979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0A361844-0357-4842-B6FA-D2BD5838C0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39" r:id="rId1"/>
    <p:sldLayoutId id="2147496540" r:id="rId2"/>
    <p:sldLayoutId id="2147496503" r:id="rId3"/>
    <p:sldLayoutId id="2147496504" r:id="rId4"/>
    <p:sldLayoutId id="2147496505" r:id="rId5"/>
    <p:sldLayoutId id="2147496506" r:id="rId6"/>
    <p:sldLayoutId id="2147496507" r:id="rId7"/>
    <p:sldLayoutId id="2147496508" r:id="rId8"/>
    <p:sldLayoutId id="2147496509" r:id="rId9"/>
    <p:sldLayoutId id="2147496510" r:id="rId10"/>
    <p:sldLayoutId id="2147496511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CE9F116E-6E39-4DED-82F7-89D3D05DF6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41" r:id="rId1"/>
    <p:sldLayoutId id="2147496542" r:id="rId2"/>
    <p:sldLayoutId id="2147496512" r:id="rId3"/>
    <p:sldLayoutId id="2147496513" r:id="rId4"/>
    <p:sldLayoutId id="2147496514" r:id="rId5"/>
    <p:sldLayoutId id="2147496515" r:id="rId6"/>
    <p:sldLayoutId id="2147496516" r:id="rId7"/>
    <p:sldLayoutId id="2147496517" r:id="rId8"/>
    <p:sldLayoutId id="2147496518" r:id="rId9"/>
    <p:sldLayoutId id="2147496519" r:id="rId10"/>
    <p:sldLayoutId id="2147496520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Eggs                                                                                                  22 November 2018 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0AD1A30B-D973-4376-829C-D69E97E7A5F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43" r:id="rId1"/>
    <p:sldLayoutId id="2147496544" r:id="rId2"/>
    <p:sldLayoutId id="2147496521" r:id="rId3"/>
    <p:sldLayoutId id="2147496522" r:id="rId4"/>
    <p:sldLayoutId id="2147496523" r:id="rId5"/>
    <p:sldLayoutId id="2147496524" r:id="rId6"/>
    <p:sldLayoutId id="2147496525" r:id="rId7"/>
    <p:sldLayoutId id="2147496526" r:id="rId8"/>
    <p:sldLayoutId id="2147496527" r:id="rId9"/>
    <p:sldLayoutId id="2147496528" r:id="rId10"/>
    <p:sldLayoutId id="2147496529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file:///\\net1.cec.eu.int\AGRI\G\3\Aviculture\Production\Forecast%20Groups\Prevexperts%20UE%202018.xlsm!Total%20eggs%20Kai!R2C2:R34C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file:///\\net1.cec.eu.int\AGRI\G\3\Aviculture\Production\Forecast%20Groups\Prevexperts%20UE%202018.xlsm!Eggs%20consumption%20Kai!R1C1:R35C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file:///\\net1.cec.eu.int\AGRI\G\3\Aviculture\Production\Forecast%20Groups\Prevexperts%20UE%202018.xlsm!Hatching%20eggs%20Kai!R2C2:R35C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file:///\\net1.cec.eu.int\AGRI\G\3\Aviculture\Normes%20oeufs%20(communications)\Number%20of%20laying%20hens%20by%20way%20of%20keeping_DF.xlsx!2017!%5bNumber%20of%20laying%20hens%20by%20way%20of%20keeping_DF.xlsx%5d2017%20Chart%20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viculture\Normes%20oeufs%20(communications)\Number%20of%20laying%20hens%20by%20way%20of%20keeping_DF.xlsx!Agneta%20(2)!R2C4:R39C16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Recap%20of%20Recap%20MEP_2016_NEW%20Parameters.xlsm!Graphs!%5bRecap%20of%20Recap%20MEP_2016_NEW%20Parameters.xlsm%5dGraphs%20Chart%20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Parameters%20Laying%20hens\Parameters%20summary%20for%20laying%20Hens.xlsx!Parameters%20Summary%20NEW!Print_Are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Recap%20of%20Recap%20MEP_2016_NEW%20Parameters.xlsm!Graphs!%5bRecap%20of%20Recap%20MEP_2016_NEW%20Parameters.xlsm%5dGraphs%20Chart%20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oleObject" Target="file:///\\net1.cec.eu.int\AGRI\G\3\Aviculture\Prix%20de%20march&#233;\AUTO\Eggs%20&amp;%20Poultry%20price.xlsm!Graphs_Eggs!%5bEggs%20&amp;%20Poultry%20price.xlsm%5dGraphs_Eggs%20Chart%20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viculture\Production\Margins\00-eggs-remainders-margin_en.xlsx!Graph!%5b00-eggs-remainders-margin_en.xlsx%5dGraph%20Chart%20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5.emf"/><Relationship Id="rId4" Type="http://schemas.openxmlformats.org/officeDocument/2006/relationships/oleObject" Target="file:///\\net1.cec.eu.int\AGRI\G\3\AHORIZONTAL%20MEAT%20FILES\World%20Prices\Ave%20World.xlsx!Graphs!%5bAve%20World.xlsx%5dGraphs%20Chart%20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6.emf"/><Relationship Id="rId4" Type="http://schemas.openxmlformats.org/officeDocument/2006/relationships/oleObject" Target="file:///\\net1.cec.eu.int\AGRI\G\3\Aviculture\Prix%20de%20march&#233;\Urner%20Barry\UB_Egg_Product_Index.xlsx!Liquid%20egg%20index!%5bUB_Egg_Product_Index.xlsx%5dLiquid%20egg%20index%20Chart%20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7.emf"/><Relationship Id="rId4" Type="http://schemas.openxmlformats.org/officeDocument/2006/relationships/oleObject" Target="file:///\\net1.cec.eu.int\AGRI\G\3\Aviculture\Prix%20de%20march&#233;\Urner%20Barry\UB_Egg_Product_Index.xlsx!Dried%20egg%20index!%5bUB_Egg_Product_Index.xlsx%5dDried%20egg%20index%20Chart%20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8.emf"/><Relationship Id="rId4" Type="http://schemas.openxmlformats.org/officeDocument/2006/relationships/oleObject" Target="file:///\\net1.cec.eu.int\AGRI\G\3\Aviculture\Prix%20de%20march&#233;\Urner%20Barry\UB_Egg_Product_Index.xlsx!Combined%20graph!%5bUB_Egg_Product_Index.xlsx%5dCombined%20graph%20Chart%20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9.emf"/><Relationship Id="rId4" Type="http://schemas.openxmlformats.org/officeDocument/2006/relationships/oleObject" Target="file:///\\net1.cec.eu.int\AGRI\G\3\3.11.01.22%20BEEF\BEEF.GEN\BEEF.STAT\BEEF.STAT-StatExt%20Trade\FB\NOTE_MEAT_EGGS_VALUE.xls!FB_imp!R4C1:R15C1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file:///\\net1.cec.eu.int\AGRI\G\3\3.11.01.22%20BEEF\BEEF.GEN\BEEF.STAT\BEEF.STAT-StatExt%20Trade\FB\NOTE_MEAT_EGGS_VALUE.xls!Graphs_IM!%5bNOTE_MEAT_EGGS_VALUE.xls%5dGraphs_IM%20Chart%203" TargetMode="External"/><Relationship Id="rId5" Type="http://schemas.openxmlformats.org/officeDocument/2006/relationships/image" Target="../media/image20.emf"/><Relationship Id="rId4" Type="http://schemas.openxmlformats.org/officeDocument/2006/relationships/oleObject" Target="file:///\\net1.cec.eu.int\AGRI\G\3\3.11.01.22%20BEEF\BEEF.GEN\BEEF.STAT\BEEF.STAT-StatExt%20Trade\FB\NOTE_MEAT_EGGS_VALUE.xls!Graphs_IM!%5bNOTE_MEAT_EGGS_VALUE.xls%5dGraphs_IM%20Chart%20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2.emf"/><Relationship Id="rId4" Type="http://schemas.openxmlformats.org/officeDocument/2006/relationships/oleObject" Target="file:///\\net1.cec.eu.int\AGRI\G\3\3.11.01.22%20BEEF\BEEF.GEN\BEEF.STAT\BEEF.STAT-StatExt%20Trade\FB\NOTE_MEAT_EGGS_VALUE.xls!Graphs_IM!%5bNOTE_MEAT_EGGS_VALUE.xls%5dGraphs_IM%20Chart%20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3.11.01.14%20EGGS\EGGS.GEN\EGGS.STAT\EGGS.STAT-StatExtTrade\UA%20Imports\UA_imports_eggs_2018.10.xlsx!Graph%202018%20tonnes!%5bUA_imports_eggs_2018.10.xlsx%5dGraph%202018%20tonnes%20Chart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5.emf"/><Relationship Id="rId4" Type="http://schemas.openxmlformats.org/officeDocument/2006/relationships/oleObject" Target="file:///\\net1.cec.eu.int\AGRI\g\3\3.11.01.14%20EGGS\EGGS.GEN\EGGS.STAT\EGGS.STAT-StatExtTrade\UA%20Imports\UA_imports_eggs_2018.11.xlsx!Graph%202018%20tonnes!%5bUA_imports_eggs_2018.11.xlsx%5dGraph%202018%20tonnes%20Chart%20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6.emf"/><Relationship Id="rId4" Type="http://schemas.openxmlformats.org/officeDocument/2006/relationships/oleObject" Target="file:///\\net1.cec.eu.int\AGRI\G\3\3.11.01.22%20BEEF\BEEF.GEN\BEEF.STAT\BEEF.STAT-StatExt%20Trade\FB\NOTE_MEAT_EGGS_VALUE.xls!FB_exp!R3C1:R19C12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file:///\\net1.cec.eu.int\AGRI\G\3\3.11.01.22%20BEEF\BEEF.GEN\BEEF.STAT\BEEF.STAT-StatExt%20Trade\FB\NOTE_MEAT_EGGS_VALUE.xls!Graphs_EX!%5bNOTE_MEAT_EGGS_VALUE.xls%5dGraphs_EX%20Chart%203" TargetMode="External"/><Relationship Id="rId5" Type="http://schemas.openxmlformats.org/officeDocument/2006/relationships/image" Target="../media/image27.emf"/><Relationship Id="rId4" Type="http://schemas.openxmlformats.org/officeDocument/2006/relationships/oleObject" Target="file:///\\net1.cec.eu.int\AGRI\G\3\3.11.01.22%20BEEF\BEEF.GEN\BEEF.STAT\BEEF.STAT-StatExt%20Trade\FB\NOTE_MEAT_EGGS_VALUE.xls!Graphs_EX!%5bNOTE_MEAT_EGGS_VALUE.xls%5dGraphs_EX%20Chart%20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9.emf"/><Relationship Id="rId4" Type="http://schemas.openxmlformats.org/officeDocument/2006/relationships/oleObject" Target="file:///\\net1.cec.eu.int\AGRI\G\3\3.11.01.22%20BEEF\BEEF.GEN\BEEF.STAT\BEEF.STAT-StatExt%20Trade\FB\NOTE_MEAT_EGGS_VALUE.xls!Graphs_EX!%5bNOTE_MEAT_EGGS_VALUE.xls%5dGraphs_EX%20Chart%20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0.emf"/><Relationship Id="rId4" Type="http://schemas.openxmlformats.org/officeDocument/2006/relationships/oleObject" Target="file:///\\net1.cec.eu.int\AGRI\G\3\3.11.01.22%20BEEF\BEEF.GEN\BEEF.STAT\BEEF.STAT-StatExt%20Trade\FB\NOTE_MEAT_EGGS_VALUE.xls!Net_Trade!%5bNOTE_MEAT_EGGS_VALUE.xls%5dNet_Trade%20Chart%202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1.emf"/><Relationship Id="rId4" Type="http://schemas.openxmlformats.org/officeDocument/2006/relationships/oleObject" Target="file:///\\net1.cec.eu.int\AGRI\g\3\3.11.01.22%20BEEF\BEEF.GEN\BEEF.STAT\BEEF.STAT-StatExt%20Trade\FB\NOTE_MEAT_EGGS_VALUE.xls!Net_Trade!%5bNOTE_MEAT_EGGS_VALUE.xls%5dNet_Trade%20Chart%202-1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HORIZONTAL%20MEAT%20FILES\Trade%20related\eggs\EU%20Trade%20of%20hatching%20eggs.xlsx!FWG%20Table!R1C10:R18C21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HORIZONTAL%20MEAT%20FILES\Trade%20related\poultry\EU%20Trade%20of%201%20day%20chicks.xlsx!FWG%20Table!R1C10:R23C23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agriculture/markets/index_en.ht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341438"/>
            <a:ext cx="4141788" cy="30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Rectangle 5"/>
          <p:cNvSpPr txBox="1">
            <a:spLocks noChangeArrowheads="1"/>
          </p:cNvSpPr>
          <p:nvPr/>
        </p:nvSpPr>
        <p:spPr bwMode="auto">
          <a:xfrm>
            <a:off x="4500563" y="1652588"/>
            <a:ext cx="4535487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>
                <a:solidFill>
                  <a:srgbClr val="FFD624"/>
                </a:solidFill>
              </a:rPr>
              <a:t>EU </a:t>
            </a:r>
            <a:r>
              <a:rPr lang="et-EE" altLang="en-US" i="0" dirty="0">
                <a:solidFill>
                  <a:srgbClr val="FFD624"/>
                </a:solidFill>
              </a:rPr>
              <a:t>M</a:t>
            </a:r>
            <a:r>
              <a:rPr lang="de-DE" altLang="en-US" i="0" dirty="0" err="1">
                <a:solidFill>
                  <a:srgbClr val="FFD624"/>
                </a:solidFill>
              </a:rPr>
              <a:t>arket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et-EE" altLang="en-US" i="0" dirty="0">
                <a:solidFill>
                  <a:srgbClr val="FFD624"/>
                </a:solidFill>
              </a:rPr>
              <a:t>S</a:t>
            </a:r>
            <a:r>
              <a:rPr lang="de-DE" altLang="en-US" i="0" dirty="0" err="1">
                <a:solidFill>
                  <a:srgbClr val="FFD624"/>
                </a:solidFill>
              </a:rPr>
              <a:t>ituation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for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et-EE" altLang="en-US" i="0" dirty="0">
                <a:solidFill>
                  <a:srgbClr val="FFD624"/>
                </a:solidFill>
              </a:rPr>
              <a:t>E</a:t>
            </a:r>
            <a:r>
              <a:rPr lang="de-DE" altLang="en-US" i="0" dirty="0" err="1">
                <a:solidFill>
                  <a:srgbClr val="FFD624"/>
                </a:solidFill>
              </a:rPr>
              <a:t>ggs</a:t>
            </a: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 err="1">
                <a:solidFill>
                  <a:srgbClr val="FFD624"/>
                </a:solidFill>
              </a:rPr>
              <a:t>Committee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for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the</a:t>
            </a:r>
            <a:r>
              <a:rPr lang="de-DE" altLang="en-US" i="0" dirty="0">
                <a:solidFill>
                  <a:srgbClr val="FFD624"/>
                </a:solidFill>
              </a:rPr>
              <a:t> Common Organisation of </a:t>
            </a:r>
            <a:r>
              <a:rPr lang="de-DE" altLang="en-US" i="0" dirty="0" err="1">
                <a:solidFill>
                  <a:srgbClr val="FFD624"/>
                </a:solidFill>
              </a:rPr>
              <a:t>the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Agricultural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Markets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 smtClean="0">
                <a:solidFill>
                  <a:srgbClr val="FFD624"/>
                </a:solidFill>
              </a:rPr>
              <a:t>22 November 2018</a:t>
            </a:r>
            <a:r>
              <a:rPr lang="de-DE" altLang="en-US" sz="3200" i="0" dirty="0" smtClean="0">
                <a:solidFill>
                  <a:srgbClr val="FFD624"/>
                </a:solidFill>
              </a:rPr>
              <a:t> </a:t>
            </a:r>
            <a:endParaRPr lang="de-DE" altLang="en-US" sz="3200" i="0" dirty="0">
              <a:solidFill>
                <a:srgbClr val="FFD6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F O R E C A S T</a:t>
            </a:r>
            <a:endParaRPr lang="en-GB" altLang="en-US" sz="2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4340" name="Object 1"/>
          <p:cNvGraphicFramePr>
            <a:graphicFrameLocks/>
          </p:cNvGraphicFramePr>
          <p:nvPr>
            <p:extLst/>
          </p:nvPr>
        </p:nvGraphicFramePr>
        <p:xfrm>
          <a:off x="468313" y="1341438"/>
          <a:ext cx="827881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4" name="Macro-Enabled Worksheet" r:id="rId4" imgW="7825694" imgH="8747791" progId="Excel.SheetMacroEnabled.12">
                  <p:link updateAutomatic="1"/>
                </p:oleObj>
              </mc:Choice>
              <mc:Fallback>
                <p:oleObj name="Macro-Enabled Worksheet" r:id="rId4" imgW="7825694" imgH="8747791" progId="Excel.SheetMacroEnabled.12">
                  <p:link updateAutomatic="1"/>
                  <p:pic>
                    <p:nvPicPr>
                      <p:cNvPr id="1434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341438"/>
                        <a:ext cx="8278812" cy="503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6278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F O R E C A S T</a:t>
            </a:r>
            <a:endParaRPr lang="en-GB" altLang="en-US" sz="2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536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364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214554"/>
              </p:ext>
            </p:extLst>
          </p:nvPr>
        </p:nvGraphicFramePr>
        <p:xfrm>
          <a:off x="396456" y="1484784"/>
          <a:ext cx="8280000" cy="50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8" name="Macro-Enabled Worksheet" r:id="rId4" imgW="8705985" imgH="9220290" progId="Excel.SheetMacroEnabled.12">
                  <p:link updateAutomatic="1"/>
                </p:oleObj>
              </mc:Choice>
              <mc:Fallback>
                <p:oleObj name="Macro-Enabled Worksheet" r:id="rId4" imgW="8705985" imgH="9220290" progId="Excel.SheetMacroEnabled.12">
                  <p:link updateAutomatic="1"/>
                  <p:pic>
                    <p:nvPicPr>
                      <p:cNvPr id="15364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456" y="1484784"/>
                        <a:ext cx="8280000" cy="50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45305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F O R E C A S T</a:t>
            </a:r>
            <a:endParaRPr lang="en-GB" altLang="en-US" sz="2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6387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6388" name="Object 1"/>
          <p:cNvGraphicFramePr>
            <a:graphicFrameLocks/>
          </p:cNvGraphicFramePr>
          <p:nvPr/>
        </p:nvGraphicFramePr>
        <p:xfrm>
          <a:off x="468313" y="1341438"/>
          <a:ext cx="827881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22" name="Macro-Enabled Worksheet" r:id="rId4" imgW="7825694" imgH="9044934" progId="Excel.SheetMacroEnabled.12">
                  <p:link updateAutomatic="1"/>
                </p:oleObj>
              </mc:Choice>
              <mc:Fallback>
                <p:oleObj name="Macro-Enabled Worksheet" r:id="rId4" imgW="7825694" imgH="9044934" progId="Excel.SheetMacroEnabled.12">
                  <p:link updateAutomatic="1"/>
                  <p:pic>
                    <p:nvPicPr>
                      <p:cNvPr id="16388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341438"/>
                        <a:ext cx="8278812" cy="503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87613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7411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7412" name="Object 1"/>
          <p:cNvGraphicFramePr>
            <a:graphicFrameLocks noChangeAspect="1"/>
          </p:cNvGraphicFramePr>
          <p:nvPr>
            <p:extLst/>
          </p:nvPr>
        </p:nvGraphicFramePr>
        <p:xfrm>
          <a:off x="457200" y="1340768"/>
          <a:ext cx="8435280" cy="5112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5" name="Worksheet" r:id="rId4" imgW="9586046" imgH="5608224" progId="Excel.Sheet.12">
                  <p:link updateAutomatic="1"/>
                </p:oleObj>
              </mc:Choice>
              <mc:Fallback>
                <p:oleObj name="Worksheet" r:id="rId4" imgW="9586046" imgH="5608224" progId="Excel.Sheet.12">
                  <p:link updateAutomatic="1"/>
                  <p:pic>
                    <p:nvPicPr>
                      <p:cNvPr id="1741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40768"/>
                        <a:ext cx="8435280" cy="5112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800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EU market situation for Eggs                                                                                                  19 July 2018 </a:t>
            </a:r>
            <a:endParaRPr kumimoji="0" lang="en-GB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Helvetica" pitchFamily="34" charset="0"/>
                <a:ea typeface="+mn-ea"/>
                <a:cs typeface="Arial" charset="0"/>
              </a:rPr>
              <a:t>LAYING HENS</a:t>
            </a:r>
            <a:endParaRPr kumimoji="0" lang="en-GB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/>
              <a:uLnTx/>
              <a:uFillTx/>
              <a:latin typeface="Helvetica" pitchFamily="34" charset="0"/>
              <a:ea typeface="+mn-ea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/>
          </p:nvPr>
        </p:nvGraphicFramePr>
        <p:xfrm>
          <a:off x="1115616" y="1125538"/>
          <a:ext cx="7704856" cy="5327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9" name="Worksheet" r:id="rId3" imgW="7353235" imgH="8839152" progId="Excel.Sheet.12">
                  <p:link updateAutomatic="1"/>
                </p:oleObj>
              </mc:Choice>
              <mc:Fallback>
                <p:oleObj name="Worksheet" r:id="rId3" imgW="7353235" imgH="8839152" progId="Excel.Sheet.12">
                  <p:link updateAutomatic="1"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1125538"/>
                        <a:ext cx="7704856" cy="5327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82770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L A C I N G S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0484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961357"/>
              </p:ext>
            </p:extLst>
          </p:nvPr>
        </p:nvGraphicFramePr>
        <p:xfrm>
          <a:off x="827088" y="1738313"/>
          <a:ext cx="7561262" cy="388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4" name="Macro-Enabled Worksheet" r:id="rId4" imgW="4655893" imgH="3269089" progId="Excel.SheetMacroEnabled.12">
                  <p:link updateAutomatic="1"/>
                </p:oleObj>
              </mc:Choice>
              <mc:Fallback>
                <p:oleObj name="Macro-Enabled Worksheet" r:id="rId4" imgW="4655893" imgH="3269089" progId="Excel.SheetMacroEnabled.12">
                  <p:link updateAutomatic="1"/>
                  <p:pic>
                    <p:nvPicPr>
                      <p:cNvPr id="20484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738313"/>
                        <a:ext cx="7561262" cy="3884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45033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L A C I N G S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150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673997"/>
              </p:ext>
            </p:extLst>
          </p:nvPr>
        </p:nvGraphicFramePr>
        <p:xfrm>
          <a:off x="107950" y="1557338"/>
          <a:ext cx="8864600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8" name="Worksheet" r:id="rId4" imgW="14020764" imgH="4709232" progId="Excel.Sheet.12">
                  <p:link updateAutomatic="1"/>
                </p:oleObj>
              </mc:Choice>
              <mc:Fallback>
                <p:oleObj name="Worksheet" r:id="rId4" imgW="14020764" imgH="4709232" progId="Excel.Sheet.12">
                  <p:link updateAutomatic="1"/>
                  <p:pic>
                    <p:nvPicPr>
                      <p:cNvPr id="21508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557338"/>
                        <a:ext cx="8864600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48243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R O D U C T I O N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253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599429"/>
              </p:ext>
            </p:extLst>
          </p:nvPr>
        </p:nvGraphicFramePr>
        <p:xfrm>
          <a:off x="831850" y="1706563"/>
          <a:ext cx="7551738" cy="430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2" name="Macro-Enabled Worksheet" r:id="rId4" imgW="4648311" imgH="3269089" progId="Excel.SheetMacroEnabled.12">
                  <p:link updateAutomatic="1"/>
                </p:oleObj>
              </mc:Choice>
              <mc:Fallback>
                <p:oleObj name="Macro-Enabled Worksheet" r:id="rId4" imgW="4648311" imgH="3269089" progId="Excel.SheetMacroEnabled.12">
                  <p:link updateAutomatic="1"/>
                  <p:pic>
                    <p:nvPicPr>
                      <p:cNvPr id="22532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1706563"/>
                        <a:ext cx="7551738" cy="430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12149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3557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5962672"/>
              </p:ext>
            </p:extLst>
          </p:nvPr>
        </p:nvGraphicFramePr>
        <p:xfrm>
          <a:off x="434975" y="1627188"/>
          <a:ext cx="8215313" cy="454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23" name="Macro-Enabled Worksheet" r:id="rId4" imgW="9201258" imgH="5867413" progId="Excel.SheetMacroEnabled.12">
                  <p:link updateAutomatic="1"/>
                </p:oleObj>
              </mc:Choice>
              <mc:Fallback>
                <p:oleObj name="Macro-Enabled Worksheet" r:id="rId4" imgW="9201258" imgH="5867413" progId="Excel.SheetMacroEnabled.12">
                  <p:link updateAutomatic="1"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627188"/>
                        <a:ext cx="8215313" cy="454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19 July 2018 </a:t>
            </a:r>
            <a:endParaRPr lang="en-GB" altLang="en-US" sz="1000" i="0" smtClean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REMAINDER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45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830472"/>
              </p:ext>
            </p:extLst>
          </p:nvPr>
        </p:nvGraphicFramePr>
        <p:xfrm>
          <a:off x="715006" y="1710976"/>
          <a:ext cx="7560000" cy="4246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3" name="Worksheet" r:id="rId3" imgW="9791697" imgH="5501754" progId="Excel.Sheet.12">
                  <p:link updateAutomatic="1"/>
                </p:oleObj>
              </mc:Choice>
              <mc:Fallback>
                <p:oleObj name="Worksheet" r:id="rId3" imgW="9791697" imgH="5501754" progId="Excel.Sheet.12">
                  <p:link updateAutomatic="1"/>
                  <p:pic>
                    <p:nvPicPr>
                      <p:cNvPr id="2458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06" y="1710976"/>
                        <a:ext cx="7560000" cy="42465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60289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147050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W O R L 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M A R K E T</a:t>
            </a:r>
            <a:endParaRPr lang="es-ES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96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  P R I C E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EU – US – BR &amp; IN </a:t>
            </a:r>
          </a:p>
        </p:txBody>
      </p:sp>
      <p:graphicFrame>
        <p:nvGraphicFramePr>
          <p:cNvPr id="25605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252094"/>
              </p:ext>
            </p:extLst>
          </p:nvPr>
        </p:nvGraphicFramePr>
        <p:xfrm>
          <a:off x="747713" y="1557338"/>
          <a:ext cx="7510462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1" name="Worksheet" r:id="rId4" imgW="7200909" imgH="4846195" progId="Excel.Sheet.12">
                  <p:link updateAutomatic="1"/>
                </p:oleObj>
              </mc:Choice>
              <mc:Fallback>
                <p:oleObj name="Worksheet" r:id="rId4" imgW="7200909" imgH="4846195" progId="Excel.Sheet.12">
                  <p:link updateAutomatic="1"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1557338"/>
                        <a:ext cx="7510462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7" name="Date Placeholder 5"/>
          <p:cNvSpPr txBox="1">
            <a:spLocks/>
          </p:cNvSpPr>
          <p:nvPr/>
        </p:nvSpPr>
        <p:spPr bwMode="auto">
          <a:xfrm>
            <a:off x="457201" y="6037264"/>
            <a:ext cx="8003232" cy="27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400" b="0" i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2A62A"/>
              </a:buClr>
              <a:buChar char="•"/>
              <a:defRPr sz="2000" b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 b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000" smtClean="0">
                <a:solidFill>
                  <a:schemeClr val="tx1"/>
                </a:solidFill>
              </a:rPr>
              <a:t> www.ubcomtell.com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357175"/>
              </p:ext>
            </p:extLst>
          </p:nvPr>
        </p:nvGraphicFramePr>
        <p:xfrm>
          <a:off x="822325" y="1538288"/>
          <a:ext cx="7551738" cy="435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4" name="Worksheet" r:id="rId4" imgW="7497975" imgH="4488075" progId="Excel.Sheet.12">
                  <p:link updateAutomatic="1"/>
                </p:oleObj>
              </mc:Choice>
              <mc:Fallback>
                <p:oleObj name="Worksheet" r:id="rId4" imgW="7497975" imgH="4488075" progId="Excel.Sheet.12">
                  <p:link updateAutomatic="1"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2325" y="1538288"/>
                        <a:ext cx="7551738" cy="435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63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1" y="6037264"/>
            <a:ext cx="8003232" cy="27205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000">
                <a:solidFill>
                  <a:schemeClr val="tx1"/>
                </a:solidFill>
              </a:rPr>
              <a:t> www.ubcomtell.com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6615364"/>
              </p:ext>
            </p:extLst>
          </p:nvPr>
        </p:nvGraphicFramePr>
        <p:xfrm>
          <a:off x="827088" y="1555750"/>
          <a:ext cx="7562850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8" name="Worksheet" r:id="rId4" imgW="7680930" imgH="4495878" progId="Excel.Sheet.12">
                  <p:link updateAutomatic="1"/>
                </p:oleObj>
              </mc:Choice>
              <mc:Fallback>
                <p:oleObj name="Worksheet" r:id="rId4" imgW="7680930" imgH="4495878" progId="Excel.Sheet.12">
                  <p:link updateAutomatic="1"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7088" y="1555750"/>
                        <a:ext cx="7562850" cy="432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5"/>
          <p:cNvSpPr txBox="1">
            <a:spLocks/>
          </p:cNvSpPr>
          <p:nvPr/>
        </p:nvSpPr>
        <p:spPr bwMode="auto">
          <a:xfrm>
            <a:off x="457200" y="6453188"/>
            <a:ext cx="80756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400" b="0" i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2A62A"/>
              </a:buClr>
              <a:buChar char="•"/>
              <a:defRPr sz="2000" b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 b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4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979059"/>
              </p:ext>
            </p:extLst>
          </p:nvPr>
        </p:nvGraphicFramePr>
        <p:xfrm>
          <a:off x="746125" y="1549400"/>
          <a:ext cx="7497762" cy="44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8" name="Worksheet" r:id="rId4" imgW="7497975" imgH="4480627" progId="Excel.Sheet.12">
                  <p:link updateAutomatic="1"/>
                </p:oleObj>
              </mc:Choice>
              <mc:Fallback>
                <p:oleObj name="Worksheet" r:id="rId4" imgW="7497975" imgH="448062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6125" y="1549400"/>
                        <a:ext cx="7497762" cy="447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915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9699" name="Text Box 13"/>
          <p:cNvSpPr txBox="1">
            <a:spLocks noChangeArrowheads="1"/>
          </p:cNvSpPr>
          <p:nvPr/>
        </p:nvSpPr>
        <p:spPr bwMode="auto">
          <a:xfrm>
            <a:off x="0" y="1412875"/>
            <a:ext cx="91440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tx1"/>
                </a:solidFill>
                <a:latin typeface="Arial" charset="0"/>
                <a:cs typeface="Arial" charset="0"/>
              </a:rPr>
              <a:t>EU Imports of Eggs: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1800" i="0">
                <a:solidFill>
                  <a:schemeClr val="tx1"/>
                </a:solidFill>
                <a:latin typeface="Arial" charset="0"/>
                <a:cs typeface="Arial" charset="0"/>
              </a:rPr>
              <a:t>Trade Figures</a:t>
            </a:r>
            <a:r>
              <a:rPr lang="fr-BE" altLang="en-US" sz="1800">
                <a:solidFill>
                  <a:schemeClr val="tx1"/>
                </a:solidFill>
                <a:latin typeface="Arial" charset="0"/>
                <a:cs typeface="Arial" charset="0"/>
              </a:rPr>
              <a:t> (Comext – tonnes egg equiv.) </a:t>
            </a:r>
            <a:r>
              <a:rPr lang="fr-BE" altLang="en-US" sz="1200" i="0">
                <a:solidFill>
                  <a:schemeClr val="tx1"/>
                </a:solidFill>
                <a:latin typeface="Arial" charset="0"/>
                <a:cs typeface="Arial" charset="0"/>
              </a:rPr>
              <a:t>not incl. Hatching eggs</a:t>
            </a:r>
            <a:endParaRPr lang="en-GB" altLang="en-US" sz="1200" i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970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76236"/>
              </p:ext>
            </p:extLst>
          </p:nvPr>
        </p:nvGraphicFramePr>
        <p:xfrm>
          <a:off x="581025" y="2419350"/>
          <a:ext cx="8275638" cy="407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8" name="Worksheet" r:id="rId4" imgW="6659781" imgH="2042233" progId="Excel.Sheet.8">
                  <p:link updateAutomatic="1"/>
                </p:oleObj>
              </mc:Choice>
              <mc:Fallback>
                <p:oleObj name="Worksheet" r:id="rId4" imgW="6659781" imgH="2042233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2419350"/>
                        <a:ext cx="8275638" cy="407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0723" name="Rectangle 19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719138"/>
          </a:xfrm>
          <a:solidFill>
            <a:srgbClr val="FFFFFF"/>
          </a:solidFill>
        </p:spPr>
        <p:txBody>
          <a:bodyPr anchor="t"/>
          <a:lstStyle/>
          <a:p>
            <a:pPr algn="ctr" eaLnBrk="1" hangingPunct="1"/>
            <a:r>
              <a:rPr lang="fr-BE" altLang="en-US" smtClean="0"/>
              <a:t>EU Egg Imports</a:t>
            </a:r>
            <a:endParaRPr lang="en-GB" altLang="en-US" smtClean="0"/>
          </a:p>
        </p:txBody>
      </p:sp>
      <p:graphicFrame>
        <p:nvGraphicFramePr>
          <p:cNvPr id="307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495703"/>
              </p:ext>
            </p:extLst>
          </p:nvPr>
        </p:nvGraphicFramePr>
        <p:xfrm>
          <a:off x="395288" y="1852613"/>
          <a:ext cx="4106862" cy="444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8" name="Worksheet" r:id="rId4" imgW="4442475" imgH="3581421" progId="Excel.Sheet.8">
                  <p:link updateAutomatic="1"/>
                </p:oleObj>
              </mc:Choice>
              <mc:Fallback>
                <p:oleObj name="Worksheet" r:id="rId4" imgW="4442475" imgH="3581421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852613"/>
                        <a:ext cx="4106862" cy="444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111041"/>
              </p:ext>
            </p:extLst>
          </p:nvPr>
        </p:nvGraphicFramePr>
        <p:xfrm>
          <a:off x="4641850" y="1838325"/>
          <a:ext cx="4106863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9" name="Worksheet" r:id="rId6" imgW="4442475" imgH="3581421" progId="Excel.Sheet.8">
                  <p:link updateAutomatic="1"/>
                </p:oleObj>
              </mc:Choice>
              <mc:Fallback>
                <p:oleObj name="Worksheet" r:id="rId6" imgW="4442475" imgH="3581421" progId="Excel.Sheet.8">
                  <p:link updateAutomatic="1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1838325"/>
                        <a:ext cx="4106863" cy="446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0727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</a:t>
            </a:r>
            <a:r>
              <a:rPr lang="es-ES" altLang="en-US" sz="2000" i="0" dirty="0" smtClean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I M </a:t>
            </a: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</a:t>
            </a:r>
            <a:r>
              <a:rPr lang="es-ES" altLang="en-US" sz="2000" i="0" dirty="0" err="1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g</a:t>
            </a: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 s</a:t>
            </a:r>
            <a:endParaRPr lang="es-ES" altLang="en-US" sz="800" i="0" dirty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819144"/>
              </p:ext>
            </p:extLst>
          </p:nvPr>
        </p:nvGraphicFramePr>
        <p:xfrm>
          <a:off x="615950" y="1304925"/>
          <a:ext cx="7962900" cy="542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4" name="Worksheet" r:id="rId4" imgW="7963037" imgH="5425357" progId="Excel.Sheet.8">
                  <p:link updateAutomatic="1"/>
                </p:oleObj>
              </mc:Choice>
              <mc:Fallback>
                <p:oleObj name="Worksheet" r:id="rId4" imgW="7963037" imgH="5425357" progId="Excel.Sheet.8">
                  <p:link updateAutomatic="1"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5950" y="1304925"/>
                        <a:ext cx="7962900" cy="542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0" y="319816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Exports of poultry hatching eggs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during January-August 2018 </a:t>
            </a:r>
            <a:r>
              <a:rPr lang="en-GB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57 281 tonnes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(egg equivalent).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5967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539750" y="6453188"/>
            <a:ext cx="820896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rgbClr val="000000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67" y="1196752"/>
            <a:ext cx="8321146" cy="554536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445487"/>
            <a:ext cx="3816424" cy="404664"/>
          </a:xfrm>
        </p:spPr>
        <p:txBody>
          <a:bodyPr/>
          <a:lstStyle/>
          <a:p>
            <a:pPr>
              <a:defRPr/>
            </a:pPr>
            <a:r>
              <a:rPr lang="en-US" altLang="en-US" sz="1050" dirty="0" smtClean="0"/>
              <a:t>EU market situation for Eggs                                                                                                  22 November 2018 </a:t>
            </a:r>
            <a:endParaRPr lang="en-GB" altLang="en-US" sz="105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18315"/>
              </p:ext>
            </p:extLst>
          </p:nvPr>
        </p:nvGraphicFramePr>
        <p:xfrm>
          <a:off x="471488" y="1436688"/>
          <a:ext cx="8235950" cy="492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6" name="Worksheet" r:id="rId3" imgW="12068345" imgH="7210283" progId="Excel.Sheet.12">
                  <p:link updateAutomatic="1"/>
                </p:oleObj>
              </mc:Choice>
              <mc:Fallback>
                <p:oleObj name="Worksheet" r:id="rId3" imgW="12068345" imgH="72102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488" y="1436688"/>
                        <a:ext cx="8235950" cy="492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559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445487"/>
            <a:ext cx="3816424" cy="404664"/>
          </a:xfrm>
        </p:spPr>
        <p:txBody>
          <a:bodyPr/>
          <a:lstStyle/>
          <a:p>
            <a:pPr>
              <a:defRPr/>
            </a:pPr>
            <a:r>
              <a:rPr lang="en-US" altLang="en-US" sz="1050" dirty="0" smtClean="0"/>
              <a:t>EU market situation for Eggs                                                                                                  22 November 2018 </a:t>
            </a:r>
            <a:endParaRPr lang="en-GB" altLang="en-US" sz="105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39791"/>
              </p:ext>
            </p:extLst>
          </p:nvPr>
        </p:nvGraphicFramePr>
        <p:xfrm>
          <a:off x="1206500" y="1833563"/>
          <a:ext cx="6670675" cy="412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7" name="Worksheet" r:id="rId4" imgW="12070188" imgH="7459992" progId="Excel.Sheet.12">
                  <p:link updateAutomatic="1"/>
                </p:oleObj>
              </mc:Choice>
              <mc:Fallback>
                <p:oleObj name="Worksheet" r:id="rId4" imgW="12070188" imgH="7459992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6500" y="1833563"/>
                        <a:ext cx="6670675" cy="412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312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25450" y="6453188"/>
            <a:ext cx="8291513" cy="260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rgbClr val="000000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rgbClr val="000000"/>
              </a:solidFill>
            </a:endParaRPr>
          </a:p>
        </p:txBody>
      </p:sp>
      <p:sp>
        <p:nvSpPr>
          <p:cNvPr id="35843" name="Text Box 18"/>
          <p:cNvSpPr txBox="1">
            <a:spLocks noChangeArrowheads="1"/>
          </p:cNvSpPr>
          <p:nvPr/>
        </p:nvSpPr>
        <p:spPr bwMode="auto">
          <a:xfrm>
            <a:off x="0" y="1412875"/>
            <a:ext cx="91440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2800" i="0" dirty="0">
                <a:solidFill>
                  <a:srgbClr val="000000"/>
                </a:solidFill>
                <a:latin typeface="Arial" charset="0"/>
                <a:cs typeface="Arial" charset="0"/>
              </a:rPr>
              <a:t>EU Exports of </a:t>
            </a:r>
            <a:r>
              <a:rPr lang="fr-BE" altLang="en-US" sz="2800" i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Eggs</a:t>
            </a:r>
            <a:r>
              <a:rPr lang="fr-BE" altLang="en-US" sz="2800" i="0" dirty="0">
                <a:solidFill>
                  <a:srgbClr val="000000"/>
                </a:solidFill>
                <a:latin typeface="Arial" charset="0"/>
                <a:cs typeface="Arial" charset="0"/>
              </a:rPr>
              <a:t>: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Trade Figures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(</a:t>
            </a:r>
            <a:r>
              <a:rPr lang="fr-BE" alt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Comext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– tonnes </a:t>
            </a:r>
            <a:r>
              <a:rPr lang="fr-BE" alt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egg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equiv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.) </a:t>
            </a:r>
            <a:r>
              <a:rPr lang="fr-BE" alt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not incl. </a:t>
            </a:r>
            <a:r>
              <a:rPr lang="fr-BE" altLang="en-US" sz="1400" i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Hatching</a:t>
            </a:r>
            <a:r>
              <a:rPr lang="fr-BE" alt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sz="1400" i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eggs</a:t>
            </a:r>
            <a:endParaRPr lang="en-GB" altLang="en-US" sz="1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E U 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584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210850"/>
              </p:ext>
            </p:extLst>
          </p:nvPr>
        </p:nvGraphicFramePr>
        <p:xfrm>
          <a:off x="642938" y="2420938"/>
          <a:ext cx="7785100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12" name="Worksheet" r:id="rId4" imgW="6576098" imgH="2887944" progId="Excel.Sheet.8">
                  <p:link updateAutomatic="1"/>
                </p:oleObj>
              </mc:Choice>
              <mc:Fallback>
                <p:oleObj name="Worksheet" r:id="rId4" imgW="6576098" imgH="2887944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2420938"/>
                        <a:ext cx="7785100" cy="367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6867" name="Rectangle 21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9144000" cy="71913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fr-BE" altLang="en-US" smtClean="0"/>
              <a:t>EU Egg Exports</a:t>
            </a:r>
            <a:endParaRPr lang="en-GB" altLang="en-US" smtClean="0"/>
          </a:p>
        </p:txBody>
      </p:sp>
      <p:graphicFrame>
        <p:nvGraphicFramePr>
          <p:cNvPr id="3686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921289"/>
              </p:ext>
            </p:extLst>
          </p:nvPr>
        </p:nvGraphicFramePr>
        <p:xfrm>
          <a:off x="254000" y="2071688"/>
          <a:ext cx="4241800" cy="424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" name="Worksheet" r:id="rId4" imgW="4450057" imgH="3505304" progId="Excel.Sheet.8">
                  <p:link updateAutomatic="1"/>
                </p:oleObj>
              </mc:Choice>
              <mc:Fallback>
                <p:oleObj name="Worksheet" r:id="rId4" imgW="4450057" imgH="3505304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2071688"/>
                        <a:ext cx="4241800" cy="424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235181"/>
              </p:ext>
            </p:extLst>
          </p:nvPr>
        </p:nvGraphicFramePr>
        <p:xfrm>
          <a:off x="4575175" y="1989138"/>
          <a:ext cx="4449763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3" name="Worksheet" r:id="rId6" imgW="4450057" imgH="3710904" progId="Excel.Sheet.8">
                  <p:link updateAutomatic="1"/>
                </p:oleObj>
              </mc:Choice>
              <mc:Fallback>
                <p:oleObj name="Worksheet" r:id="rId6" imgW="4450057" imgH="3710904" progId="Excel.Sheet.8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5175" y="1989138"/>
                        <a:ext cx="4449763" cy="439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6871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27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783469"/>
              </p:ext>
            </p:extLst>
          </p:nvPr>
        </p:nvGraphicFramePr>
        <p:xfrm>
          <a:off x="1115616" y="1389380"/>
          <a:ext cx="7104063" cy="507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8" name="Worksheet" r:id="rId4" imgW="8450530" imgH="6042717" progId="Excel.Sheet.8">
                  <p:link updateAutomatic="1"/>
                </p:oleObj>
              </mc:Choice>
              <mc:Fallback>
                <p:oleObj name="Worksheet" r:id="rId4" imgW="8450530" imgH="6042717" progId="Excel.Sheet.8">
                  <p:link updateAutomatic="1"/>
                  <p:pic>
                    <p:nvPicPr>
                      <p:cNvPr id="3277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389380"/>
                        <a:ext cx="7104063" cy="507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8059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95288" y="1341438"/>
            <a:ext cx="874871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3600" i="0" dirty="0">
                <a:solidFill>
                  <a:schemeClr val="tx2"/>
                </a:solidFill>
                <a:latin typeface="Helvetica" pitchFamily="34" charset="0"/>
              </a:rPr>
              <a:t>EU Egg Trade Balance </a:t>
            </a:r>
            <a:r>
              <a:rPr lang="en-GB" altLang="en-US" sz="1400" i="0" dirty="0">
                <a:solidFill>
                  <a:schemeClr val="tx2"/>
                </a:solidFill>
                <a:latin typeface="Helvetica" pitchFamily="34" charset="0"/>
              </a:rPr>
              <a:t>(not including Hatching eggs)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0" y="0"/>
            <a:ext cx="903605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B A L A N C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37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501503"/>
              </p:ext>
            </p:extLst>
          </p:nvPr>
        </p:nvGraphicFramePr>
        <p:xfrm>
          <a:off x="644525" y="1989138"/>
          <a:ext cx="7639050" cy="445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3" name="Worksheet" r:id="rId4" imgW="8648801" imgH="5524397" progId="Excel.Sheet.8">
                  <p:link updateAutomatic="1"/>
                </p:oleObj>
              </mc:Choice>
              <mc:Fallback>
                <p:oleObj name="Worksheet" r:id="rId4" imgW="8648801" imgH="5524397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1989138"/>
                        <a:ext cx="7639050" cy="4452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22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0" y="53975"/>
            <a:ext cx="9036050" cy="10239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B A L A N C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414770"/>
              </p:ext>
            </p:extLst>
          </p:nvPr>
        </p:nvGraphicFramePr>
        <p:xfrm>
          <a:off x="130175" y="2060575"/>
          <a:ext cx="8885238" cy="413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4" name="Worksheet" r:id="rId4" imgW="8884949" imgH="5532089" progId="Excel.Sheet.8">
                  <p:link updateAutomatic="1"/>
                </p:oleObj>
              </mc:Choice>
              <mc:Fallback>
                <p:oleObj name="Worksheet" r:id="rId4" imgW="8884949" imgH="5532089" progId="Excel.Sheet.8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0175" y="2060575"/>
                        <a:ext cx="8885238" cy="4135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5288" y="1341438"/>
            <a:ext cx="874871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3600" i="0" dirty="0">
                <a:solidFill>
                  <a:schemeClr val="tx2"/>
                </a:solidFill>
                <a:latin typeface="Helvetica" pitchFamily="34" charset="0"/>
              </a:rPr>
              <a:t>EU Egg Trade Balance </a:t>
            </a:r>
            <a:r>
              <a:rPr lang="en-GB" altLang="en-US" sz="1400" i="0" dirty="0">
                <a:solidFill>
                  <a:schemeClr val="tx2"/>
                </a:solidFill>
                <a:latin typeface="Helvetica" pitchFamily="34" charset="0"/>
              </a:rPr>
              <a:t>(not including Hatching eggs)</a:t>
            </a:r>
          </a:p>
        </p:txBody>
      </p:sp>
    </p:spTree>
    <p:extLst>
      <p:ext uri="{BB962C8B-B14F-4D97-AF65-F5344CB8AC3E}">
        <p14:creationId xmlns:p14="http://schemas.microsoft.com/office/powerpoint/2010/main" val="2950506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03605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</a:t>
            </a:r>
            <a:r>
              <a:rPr lang="es-ES" altLang="en-US" i="0" dirty="0" smtClean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Hatching eggs</a:t>
            </a:r>
            <a:endParaRPr lang="en-GB" altLang="en-US" i="0" dirty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789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379817"/>
              </p:ext>
            </p:extLst>
          </p:nvPr>
        </p:nvGraphicFramePr>
        <p:xfrm>
          <a:off x="395288" y="1628775"/>
          <a:ext cx="8245475" cy="397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57" name="Worksheet" r:id="rId3" imgW="8244975" imgH="3977734" progId="Excel.Sheet.12">
                  <p:link updateAutomatic="1"/>
                </p:oleObj>
              </mc:Choice>
              <mc:Fallback>
                <p:oleObj name="Worksheet" r:id="rId3" imgW="8244975" imgH="3977734" progId="Excel.Sheet.12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28775"/>
                        <a:ext cx="8245475" cy="397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28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284663" y="0"/>
            <a:ext cx="4751387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20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0" y="0"/>
            <a:ext cx="903605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1 Day chicks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8917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050058"/>
              </p:ext>
            </p:extLst>
          </p:nvPr>
        </p:nvGraphicFramePr>
        <p:xfrm>
          <a:off x="652463" y="1433513"/>
          <a:ext cx="7980362" cy="450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83" name="Worksheet" r:id="rId3" imgW="8183757" imgH="4770078" progId="Excel.Sheet.12">
                  <p:link updateAutomatic="1"/>
                </p:oleObj>
              </mc:Choice>
              <mc:Fallback>
                <p:oleObj name="Worksheet" r:id="rId3" imgW="8183757" imgH="4770078" progId="Excel.Sheet.12">
                  <p:link updateAutomatic="1"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1433513"/>
                        <a:ext cx="7980362" cy="450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22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9939" name="Title 1"/>
          <p:cNvSpPr txBox="1">
            <a:spLocks/>
          </p:cNvSpPr>
          <p:nvPr/>
        </p:nvSpPr>
        <p:spPr bwMode="auto">
          <a:xfrm>
            <a:off x="468313" y="15557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BE" altLang="en-US" sz="3600" i="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Where to find data:</a:t>
            </a:r>
            <a:endParaRPr lang="en-GB" altLang="en-US" sz="3600" i="0">
              <a:solidFill>
                <a:srgbClr val="0000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9940" name="Content Placeholder 2"/>
          <p:cNvSpPr txBox="1">
            <a:spLocks/>
          </p:cNvSpPr>
          <p:nvPr/>
        </p:nvSpPr>
        <p:spPr bwMode="auto">
          <a:xfrm>
            <a:off x="468313" y="2565400"/>
            <a:ext cx="8229600" cy="3384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Clr>
                <a:srgbClr val="FACF50"/>
              </a:buClr>
            </a:pPr>
            <a:r>
              <a:rPr lang="en-GB" altLang="en-US" sz="2000" i="0" dirty="0">
                <a:solidFill>
                  <a:srgbClr val="000000"/>
                </a:solidFill>
                <a:hlinkClick r:id="rId3"/>
              </a:rPr>
              <a:t>http://ec.europa.eu/agriculture/markets/index_en.htm</a:t>
            </a:r>
            <a:endParaRPr lang="en-GB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</a:rPr>
              <a:t>Click on 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: </a:t>
            </a:r>
            <a:r>
              <a:rPr lang="fr-BE" altLang="en-US" sz="2000" i="0" dirty="0" err="1">
                <a:solidFill>
                  <a:srgbClr val="000000"/>
                </a:solidFill>
              </a:rPr>
              <a:t>Eggs</a:t>
            </a:r>
            <a:endParaRPr lang="fr-BE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</a:rPr>
              <a:t>Click on 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: </a:t>
            </a:r>
            <a:r>
              <a:rPr lang="fr-BE" altLang="en-US" sz="2000" i="0" dirty="0" err="1">
                <a:solidFill>
                  <a:srgbClr val="000000"/>
                </a:solidFill>
              </a:rPr>
              <a:t>Presentations</a:t>
            </a:r>
            <a:r>
              <a:rPr lang="fr-BE" altLang="en-US" sz="2000" i="0" dirty="0">
                <a:solidFill>
                  <a:srgbClr val="000000"/>
                </a:solidFill>
              </a:rPr>
              <a:t> and </a:t>
            </a:r>
            <a:r>
              <a:rPr lang="fr-BE" altLang="en-US" sz="2000" i="0" dirty="0" err="1">
                <a:solidFill>
                  <a:srgbClr val="000000"/>
                </a:solidFill>
              </a:rPr>
              <a:t>prices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</a:p>
          <a:p>
            <a:pPr>
              <a:buClr>
                <a:srgbClr val="FACF50"/>
              </a:buClr>
              <a:buFontTx/>
              <a:buNone/>
            </a:pPr>
            <a:r>
              <a:rPr lang="fr-BE" altLang="en-US" sz="2000" i="0" dirty="0">
                <a:solidFill>
                  <a:srgbClr val="000000"/>
                </a:solidFill>
              </a:rPr>
              <a:t>	</a:t>
            </a:r>
            <a:r>
              <a:rPr lang="fr-BE" altLang="en-US" sz="1600" i="0" dirty="0">
                <a:solidFill>
                  <a:srgbClr val="FF0000"/>
                </a:solidFill>
              </a:rPr>
              <a:t>(</a:t>
            </a:r>
            <a:r>
              <a:rPr lang="fr-BE" altLang="en-US" sz="1600" i="0" dirty="0" err="1">
                <a:solidFill>
                  <a:srgbClr val="FF0000"/>
                </a:solidFill>
              </a:rPr>
              <a:t>righthand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side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under</a:t>
            </a:r>
            <a:r>
              <a:rPr lang="fr-BE" altLang="en-US" sz="1600" i="0" dirty="0">
                <a:solidFill>
                  <a:srgbClr val="FF0000"/>
                </a:solidFill>
              </a:rPr>
              <a:t>: in </a:t>
            </a:r>
            <a:r>
              <a:rPr lang="fr-BE" altLang="en-US" sz="1600" i="0" dirty="0" err="1">
                <a:solidFill>
                  <a:srgbClr val="FF0000"/>
                </a:solidFill>
              </a:rPr>
              <a:t>this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chapter</a:t>
            </a:r>
            <a:r>
              <a:rPr lang="fr-BE" altLang="en-US" sz="1600" i="0" dirty="0">
                <a:solidFill>
                  <a:srgbClr val="FF0000"/>
                </a:solidFill>
              </a:rPr>
              <a:t>)</a:t>
            </a:r>
          </a:p>
          <a:p>
            <a:pPr>
              <a:buClr>
                <a:srgbClr val="FACF50"/>
              </a:buClr>
            </a:pPr>
            <a:r>
              <a:rPr lang="fr-BE" altLang="en-US" sz="2000" i="0" dirty="0" err="1">
                <a:solidFill>
                  <a:srgbClr val="000000"/>
                </a:solidFill>
              </a:rPr>
              <a:t>Choose</a:t>
            </a:r>
            <a:r>
              <a:rPr lang="fr-BE" altLang="en-US" sz="2000" i="0" dirty="0">
                <a:solidFill>
                  <a:srgbClr val="000000"/>
                </a:solidFill>
              </a:rPr>
              <a:t> the item (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) </a:t>
            </a:r>
            <a:r>
              <a:rPr lang="fr-BE" altLang="en-US" sz="2000" i="0" dirty="0" err="1">
                <a:solidFill>
                  <a:srgbClr val="000000"/>
                </a:solidFill>
              </a:rPr>
              <a:t>you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  <a:r>
              <a:rPr lang="fr-BE" altLang="en-US" sz="2000" i="0" dirty="0" err="1">
                <a:solidFill>
                  <a:srgbClr val="000000"/>
                </a:solidFill>
              </a:rPr>
              <a:t>want</a:t>
            </a:r>
            <a:endParaRPr lang="en-GB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endParaRPr lang="en-GB" altLang="en-US" sz="2000" i="0" dirty="0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28575"/>
            <a:ext cx="9144000" cy="10810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EUROPA SITE                                                 MARKETS</a:t>
            </a:r>
            <a:endParaRPr lang="es-ES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x0020_Document_x0020_Visible xmlns="a3f0bd47-a814-41bf-ab48-bd3069cde275">false</Is_x0020_Document_x0020_Visible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2DDB353BB58149B79E1C959DAFA6D2" ma:contentTypeVersion="2" ma:contentTypeDescription="Create a new document." ma:contentTypeScope="" ma:versionID="04a792373c1bd3487a64d04d9d27efa3">
  <xsd:schema xmlns:xsd="http://www.w3.org/2001/XMLSchema" xmlns:xs="http://www.w3.org/2001/XMLSchema" xmlns:p="http://schemas.microsoft.com/office/2006/metadata/properties" xmlns:ns1="http://schemas.microsoft.com/sharepoint/v3" xmlns:ns2="a3f0bd47-a814-41bf-ab48-bd3069cde275" targetNamespace="http://schemas.microsoft.com/office/2006/metadata/properties" ma:root="true" ma:fieldsID="00207d8aa973579a2bf262c5b437cc21" ns1:_="" ns2:_="">
    <xsd:import namespace="http://schemas.microsoft.com/sharepoint/v3"/>
    <xsd:import namespace="a3f0bd47-a814-41bf-ab48-bd3069cde27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Is_x0020_Document_x0020_Visib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0bd47-a814-41bf-ab48-bd3069cde275" elementFormDefault="qualified">
    <xsd:import namespace="http://schemas.microsoft.com/office/2006/documentManagement/types"/>
    <xsd:import namespace="http://schemas.microsoft.com/office/infopath/2007/PartnerControls"/>
    <xsd:element name="Is_x0020_Document_x0020_Visible" ma:index="10" nillable="true" ma:displayName="Is Document Visible" ma:default="0" ma:internalName="Is_x0020_Document_x0020_Visibl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7AC071-720D-4BEC-9FE2-27F2BC02142F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a3f0bd47-a814-41bf-ab48-bd3069cde275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CAAB7B4-367E-4CA0-B27A-BF0BEFD00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3f0bd47-a814-41bf-ab48-bd3069cde2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B16C2C-2D66-4ABD-919E-6C09BABE1933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5AACBA7F-E7E8-408A-B42D-1BD2B7E42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692</Words>
  <Application>Microsoft Office PowerPoint</Application>
  <PresentationFormat>Diavetítés a képernyőre (4:3 oldalarány)</PresentationFormat>
  <Paragraphs>133</Paragraphs>
  <Slides>29</Slides>
  <Notes>24</Notes>
  <HiddenSlides>5</HiddenSlides>
  <MMClips>0</MMClips>
  <ScaleCrop>false</ScaleCrop>
  <HeadingPairs>
    <vt:vector size="8" baseType="variant">
      <vt:variant>
        <vt:lpstr>Téma</vt:lpstr>
      </vt:variant>
      <vt:variant>
        <vt:i4>3</vt:i4>
      </vt:variant>
      <vt:variant>
        <vt:lpstr>Csatolások</vt:lpstr>
      </vt:variant>
      <vt:variant>
        <vt:i4>28</vt:i4>
      </vt:variant>
      <vt:variant>
        <vt:lpstr>Diacímek</vt:lpstr>
      </vt:variant>
      <vt:variant>
        <vt:i4>29</vt:i4>
      </vt:variant>
      <vt:variant>
        <vt:lpstr>Egyéni diasorok</vt:lpstr>
      </vt:variant>
      <vt:variant>
        <vt:i4>2</vt:i4>
      </vt:variant>
    </vt:vector>
  </HeadingPairs>
  <TitlesOfParts>
    <vt:vector size="62" baseType="lpstr">
      <vt:lpstr>Default Design</vt:lpstr>
      <vt:lpstr>1_Default Design</vt:lpstr>
      <vt:lpstr>3_Default Design</vt:lpstr>
      <vt:lpstr>\\net1.cec.eu.int\AGRI\G\3\Aviculture\Production\Forecast Groups\Prevexperts UE 2018.xlsm!Total eggs Kai!R2C2:R34C7</vt:lpstr>
      <vt:lpstr>\\net1.cec.eu.int\AGRI\G\3\Aviculture\Production\Forecast Groups\Prevexperts UE 2018.xlsm!Eggs consumption Kai!R1C1:R35C8</vt:lpstr>
      <vt:lpstr>\\net1.cec.eu.int\AGRI\G\3\Aviculture\Production\Forecast Groups\Prevexperts UE 2018.xlsm!Hatching eggs Kai!R2C2:R35C7</vt:lpstr>
      <vt:lpstr>\\net1.cec.eu.int\AGRI\G\3\Aviculture\Normes oeufs (communications)\Number of laying hens by way of keeping_DF.xlsx!2017![Number of laying hens by way of keeping_DF.xlsx]2017 Chart 2</vt:lpstr>
      <vt:lpstr>\\net1.cec.eu.int\AGRI\G\3\Aviculture\Normes oeufs (communications)\Number of laying hens by way of keeping_DF.xlsx!Agneta (2)!R2C4:R39C16</vt:lpstr>
      <vt:lpstr>\\net1.cec.eu.int\AGRI\G\3\3.11.01.23 POULTRY-RABBIT\3.11.01.23.01 POULTRY-RABBIT.GEN\POUL.STAT\POUL.STAT-Mises en Places\MEP UE 25\New_Files\Recap of Recap MEP_2016_NEW Parameters.xlsm!Graphs![Recap of Recap MEP_2016_NEW Parameters.xlsm]Graphs Chart 2</vt:lpstr>
      <vt:lpstr>\\net1.cec.eu.int\AGRI\G\3\3.11.01.23 POULTRY-RABBIT\3.11.01.23.01 POULTRY-RABBIT.GEN\POUL.STAT\POUL.STAT-Mises en Places\MEP UE 25\New_Files\Parameters Laying hens\Parameters summary for laying Hens.xlsx!Parameters Summary NEW!Print_Area</vt:lpstr>
      <vt:lpstr>\\net1.cec.eu.int\AGRI\G\3\3.11.01.23 POULTRY-RABBIT\3.11.01.23.01 POULTRY-RABBIT.GEN\POUL.STAT\POUL.STAT-Mises en Places\MEP UE 25\New_Files\Recap of Recap MEP_2016_NEW Parameters.xlsm!Graphs![Recap of Recap MEP_2016_NEW Parameters.xlsm]Graphs Chart 3</vt:lpstr>
      <vt:lpstr>\\net1.cec.eu.int\AGRI\G\3\Aviculture\Prix de marché\AUTO\Eggs &amp; Poultry price.xlsm!Graphs_Eggs![Eggs &amp; Poultry price.xlsm]Graphs_Eggs Chart 1</vt:lpstr>
      <vt:lpstr>\\net1.cec.eu.int\AGRI\G\3\Aviculture\Production\Margins\00-eggs-remainders-margin_en.xlsx!Graph![00-eggs-remainders-margin_en.xlsx]Graph Chart 5</vt:lpstr>
      <vt:lpstr>\\net1.cec.eu.int\AGRI\G\3\AHORIZONTAL MEAT FILES\World Prices\Ave World.xlsx!Graphs![Ave World.xlsx]Graphs Chart 3</vt:lpstr>
      <vt:lpstr>\\net1.cec.eu.int\AGRI\G\3\Aviculture\Prix de marché\Urner Barry\UB_Egg_Product_Index.xlsx!Liquid egg index![UB_Egg_Product_Index.xlsx]Liquid egg index Chart 3</vt:lpstr>
      <vt:lpstr>\\net1.cec.eu.int\AGRI\G\3\Aviculture\Prix de marché\Urner Barry\UB_Egg_Product_Index.xlsx!Dried egg index![UB_Egg_Product_Index.xlsx]Dried egg index Chart 2</vt:lpstr>
      <vt:lpstr>\\net1.cec.eu.int\AGRI\G\3\Aviculture\Prix de marché\Urner Barry\UB_Egg_Product_Index.xlsx!Combined graph![UB_Egg_Product_Index.xlsx]Combined graph Chart 1</vt:lpstr>
      <vt:lpstr>\\net1.cec.eu.int\AGRI\G\3\3.11.01.22 BEEF\BEEF.GEN\BEEF.STAT\BEEF.STAT-StatExt Trade\FB\NOTE_MEAT_EGGS_VALUE.xls!FB_imp!R4C1:R15C12</vt:lpstr>
      <vt:lpstr>\\net1.cec.eu.int\AGRI\G\3\3.11.01.22 BEEF\BEEF.GEN\BEEF.STAT\BEEF.STAT-StatExt Trade\FB\NOTE_MEAT_EGGS_VALUE.xls!Graphs_IM![NOTE_MEAT_EGGS_VALUE.xls]Graphs_IM Chart 1</vt:lpstr>
      <vt:lpstr>\\net1.cec.eu.int\AGRI\G\3\3.11.01.22 BEEF\BEEF.GEN\BEEF.STAT\BEEF.STAT-StatExt Trade\FB\NOTE_MEAT_EGGS_VALUE.xls!Graphs_IM![NOTE_MEAT_EGGS_VALUE.xls]Graphs_IM Chart 3</vt:lpstr>
      <vt:lpstr>\\net1.cec.eu.int\AGRI\G\3\3.11.01.22 BEEF\BEEF.GEN\BEEF.STAT\BEEF.STAT-StatExt Trade\FB\NOTE_MEAT_EGGS_VALUE.xls!Graphs_IM![NOTE_MEAT_EGGS_VALUE.xls]Graphs_IM Chart 5</vt:lpstr>
      <vt:lpstr>\\net1.cec.eu.int\AGRI\g\3\3.11.01.14 EGGS\EGGS.GEN\EGGS.STAT\EGGS.STAT-StatExtTrade\UA Imports\UA_imports_eggs_2018.10.xlsx!Graph 2018 tonnes![UA_imports_eggs_2018.10.xlsx]Graph 2018 tonnes Chart 1</vt:lpstr>
      <vt:lpstr>\\net1.cec.eu.int\AGRI\g\3\3.11.01.14 EGGS\EGGS.GEN\EGGS.STAT\EGGS.STAT-StatExtTrade\UA Imports\UA_imports_eggs_2018.11.xlsx!Graph 2018 tonnes![UA_imports_eggs_2018.11.xlsx]Graph 2018 tonnes Chart 1</vt:lpstr>
      <vt:lpstr>\\net1.cec.eu.int\AGRI\G\3\3.11.01.22 BEEF\BEEF.GEN\BEEF.STAT\BEEF.STAT-StatExt Trade\FB\NOTE_MEAT_EGGS_VALUE.xls!FB_exp!R3C1:R19C12</vt:lpstr>
      <vt:lpstr>\\net1.cec.eu.int\AGRI\G\3\3.11.01.22 BEEF\BEEF.GEN\BEEF.STAT\BEEF.STAT-StatExt Trade\FB\NOTE_MEAT_EGGS_VALUE.xls!Graphs_EX![NOTE_MEAT_EGGS_VALUE.xls]Graphs_EX Chart 1</vt:lpstr>
      <vt:lpstr>\\net1.cec.eu.int\AGRI\G\3\3.11.01.22 BEEF\BEEF.GEN\BEEF.STAT\BEEF.STAT-StatExt Trade\FB\NOTE_MEAT_EGGS_VALUE.xls!Graphs_EX![NOTE_MEAT_EGGS_VALUE.xls]Graphs_EX Chart 3</vt:lpstr>
      <vt:lpstr>\\net1.cec.eu.int\AGRI\G\3\3.11.01.22 BEEF\BEEF.GEN\BEEF.STAT\BEEF.STAT-StatExt Trade\FB\NOTE_MEAT_EGGS_VALUE.xls!Graphs_EX![NOTE_MEAT_EGGS_VALUE.xls]Graphs_EX Chart 5</vt:lpstr>
      <vt:lpstr>\\net1.cec.eu.int\AGRI\G\3\3.11.01.22 BEEF\BEEF.GEN\BEEF.STAT\BEEF.STAT-StatExt Trade\FB\NOTE_MEAT_EGGS_VALUE.xls!Net_Trade![NOTE_MEAT_EGGS_VALUE.xls]Net_Trade Chart 2</vt:lpstr>
      <vt:lpstr>\\net1.cec.eu.int\AGRI\g\3\3.11.01.22 BEEF\BEEF.GEN\BEEF.STAT\BEEF.STAT-StatExt Trade\FB\NOTE_MEAT_EGGS_VALUE.xls!Net_Trade![NOTE_MEAT_EGGS_VALUE.xls]Net_Trade Chart 2-1</vt:lpstr>
      <vt:lpstr>\\net1.cec.eu.int\AGRI\G\3\AHORIZONTAL MEAT FILES\Trade related\eggs\EU Trade of hatching eggs.xlsx!FWG Table!R1C10:R18C21</vt:lpstr>
      <vt:lpstr>\\net1.cec.eu.int\AGRI\G\3\AHORIZONTAL MEAT FILES\Trade related\poultry\EU Trade of 1 day chicks.xlsx!FWG Table!R1C10:R23C23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EU Egg Imports</vt:lpstr>
      <vt:lpstr>PowerPoint bemutató</vt:lpstr>
      <vt:lpstr>PowerPoint bemutató</vt:lpstr>
      <vt:lpstr>PowerPoint bemutató</vt:lpstr>
      <vt:lpstr>PowerPoint bemutató</vt:lpstr>
      <vt:lpstr>PowerPoint bemutató</vt:lpstr>
      <vt:lpstr>EU Egg Exports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Custom Show 1</vt:lpstr>
      <vt:lpstr>Custom Show 2</vt:lpstr>
    </vt:vector>
  </TitlesOfParts>
  <Company>European Commission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European Commission</dc:subject>
  <dc:creator>GARCIA Jose Bernardino (AGRI)</dc:creator>
  <cp:lastModifiedBy>Sárecz László</cp:lastModifiedBy>
  <cp:revision>1057</cp:revision>
  <cp:lastPrinted>2018-11-20T09:14:43Z</cp:lastPrinted>
  <dcterms:created xsi:type="dcterms:W3CDTF">2011-10-28T10:25:18Z</dcterms:created>
  <dcterms:modified xsi:type="dcterms:W3CDTF">2018-11-20T12:50:54Z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